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4" r:id="rId3"/>
    <p:sldId id="269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6" r:id="rId12"/>
    <p:sldId id="267" r:id="rId13"/>
    <p:sldId id="268" r:id="rId14"/>
    <p:sldId id="264" r:id="rId15"/>
    <p:sldId id="282" r:id="rId16"/>
    <p:sldId id="265" r:id="rId17"/>
    <p:sldId id="270" r:id="rId18"/>
    <p:sldId id="271" r:id="rId19"/>
    <p:sldId id="275" r:id="rId20"/>
    <p:sldId id="276" r:id="rId21"/>
    <p:sldId id="277" r:id="rId22"/>
    <p:sldId id="272" r:id="rId23"/>
    <p:sldId id="273" r:id="rId24"/>
    <p:sldId id="278" r:id="rId25"/>
    <p:sldId id="279" r:id="rId26"/>
    <p:sldId id="280" r:id="rId27"/>
    <p:sldId id="281" r:id="rId28"/>
    <p:sldId id="287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>
        <p:scale>
          <a:sx n="96" d="100"/>
          <a:sy n="96" d="100"/>
        </p:scale>
        <p:origin x="15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80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20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0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13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31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8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11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2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17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5279-1895-4A9C-AB66-C5F815D577D7}" type="datetimeFigureOut">
              <a:rPr lang="ko-KR" altLang="en-US" smtClean="0"/>
              <a:t>2015-10-06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584CB-6855-4046-B89F-37B32DFF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0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Introduction to </a:t>
            </a:r>
            <a:r>
              <a:rPr lang="en-US" altLang="ko-KR" dirty="0" err="1" smtClean="0"/>
              <a:t>RNAseq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최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 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41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52" y="983820"/>
            <a:ext cx="8196277" cy="53517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268" y="275729"/>
            <a:ext cx="220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Types of RNA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198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03" y="832906"/>
            <a:ext cx="7903582" cy="57494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5451" y="226032"/>
            <a:ext cx="220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Types of RNA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740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09" y="1040949"/>
            <a:ext cx="5127170" cy="524963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7146" y="239168"/>
            <a:ext cx="2470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rRNA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depletion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55" y="1171578"/>
            <a:ext cx="2652114" cy="44504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569" y="1171578"/>
            <a:ext cx="2931340" cy="44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93" y="865413"/>
            <a:ext cx="7211786" cy="54537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41974" y="229229"/>
            <a:ext cx="24705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rRNA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depletion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858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3714" y="163872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Quality Check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4" y="783771"/>
            <a:ext cx="6988629" cy="38481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8" y="4790201"/>
            <a:ext cx="7971227" cy="18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1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 txBox="1">
            <a:spLocks/>
          </p:cNvSpPr>
          <p:nvPr/>
        </p:nvSpPr>
        <p:spPr>
          <a:xfrm>
            <a:off x="149433" y="111525"/>
            <a:ext cx="7510151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+mn-ea"/>
              </a:rPr>
              <a:t>RNA </a:t>
            </a:r>
            <a:r>
              <a:rPr lang="en-US" altLang="ko-KR" sz="2400" b="1" dirty="0" err="1" smtClean="0">
                <a:latin typeface="+mn-ea"/>
              </a:rPr>
              <a:t>Seq</a:t>
            </a:r>
            <a:r>
              <a:rPr lang="en-US" altLang="ko-KR" sz="2400" b="1" dirty="0" smtClean="0">
                <a:latin typeface="+mn-ea"/>
              </a:rPr>
              <a:t> Analysis Pipeline (</a:t>
            </a:r>
            <a:r>
              <a:rPr lang="en-US" altLang="ko-KR" sz="2400" b="1" dirty="0" err="1" smtClean="0">
                <a:latin typeface="+mn-ea"/>
              </a:rPr>
              <a:t>Reseq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033" y="848828"/>
            <a:ext cx="7591287" cy="582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03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3" y="900891"/>
            <a:ext cx="8445806" cy="563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9" y="966763"/>
            <a:ext cx="8477402" cy="53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1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9" y="1080439"/>
            <a:ext cx="8627910" cy="512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9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t="37884" b="567"/>
          <a:stretch>
            <a:fillRect/>
          </a:stretch>
        </p:blipFill>
        <p:spPr bwMode="auto">
          <a:xfrm>
            <a:off x="241300" y="2159001"/>
            <a:ext cx="8737600" cy="400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1" y="952500"/>
            <a:ext cx="8712200" cy="10515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  <a:t> To quantify expression levels of transcripts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  <a:t> from genes</a:t>
            </a:r>
          </a:p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</a:pPr>
            <a:r>
              <a:rPr lang="en-US" altLang="ko-KR" sz="2000" dirty="0" smtClean="0">
                <a:latin typeface="휴먼엑스포" pitchFamily="18" charset="-127"/>
                <a:ea typeface="휴먼엑스포" pitchFamily="18" charset="-127"/>
              </a:rPr>
              <a:t> Estimated expression level depends on read counts and </a:t>
            </a:r>
            <a:r>
              <a:rPr lang="en-US" altLang="ko-K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total reads </a:t>
            </a:r>
            <a:r>
              <a:rPr lang="en-US" altLang="ko-KR" sz="2000" dirty="0" smtClean="0">
                <a:latin typeface="휴먼엑스포" pitchFamily="18" charset="-127"/>
                <a:ea typeface="휴먼엑스포" pitchFamily="18" charset="-127"/>
              </a:rPr>
              <a:t>sequenced for each sample (read depth)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149433" y="111524"/>
            <a:ext cx="7510151" cy="574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+mn-ea"/>
              </a:rPr>
              <a:t>RNA </a:t>
            </a:r>
            <a:r>
              <a:rPr lang="en-US" altLang="ko-KR" sz="2400" b="1" dirty="0" err="1" smtClean="0">
                <a:latin typeface="+mn-ea"/>
              </a:rPr>
              <a:t>Seq</a:t>
            </a:r>
            <a:r>
              <a:rPr lang="en-US" altLang="ko-KR" sz="2400" b="1" dirty="0" smtClean="0">
                <a:latin typeface="+mn-ea"/>
              </a:rPr>
              <a:t> transcript normalization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272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5" y="337930"/>
            <a:ext cx="8695103" cy="64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23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486" t="42112" b="7864"/>
          <a:stretch>
            <a:fillRect/>
          </a:stretch>
        </p:blipFill>
        <p:spPr bwMode="auto">
          <a:xfrm>
            <a:off x="228600" y="2184400"/>
            <a:ext cx="848736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0200" y="876300"/>
            <a:ext cx="8465930" cy="647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  <a:t> Read counts also depend on total gene length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</a:b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  <a:t> (length of all exons)</a:t>
            </a:r>
            <a:endParaRPr kumimoji="0" lang="ko-KR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149433" y="111524"/>
            <a:ext cx="7510151" cy="574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+mn-ea"/>
              </a:rPr>
              <a:t>RNA </a:t>
            </a:r>
            <a:r>
              <a:rPr lang="en-US" altLang="ko-KR" sz="2400" b="1" dirty="0" err="1" smtClean="0">
                <a:latin typeface="+mn-ea"/>
              </a:rPr>
              <a:t>Seq</a:t>
            </a:r>
            <a:r>
              <a:rPr lang="en-US" altLang="ko-KR" sz="2400" b="1" dirty="0" smtClean="0">
                <a:latin typeface="+mn-ea"/>
              </a:rPr>
              <a:t> transcript normalization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592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32" y="891733"/>
            <a:ext cx="8508805" cy="5421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2400" b="1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RPKM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(Reads Per </a:t>
            </a:r>
            <a:r>
              <a:rPr lang="en-US" altLang="ko-KR" sz="1600" dirty="0" err="1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Kilobase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of </a:t>
            </a:r>
            <a:r>
              <a:rPr lang="en-US" altLang="ko-KR" sz="1600" dirty="0" err="1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exon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per </a:t>
            </a:r>
            <a:r>
              <a:rPr lang="en-US" altLang="ko-KR" sz="1600" dirty="0" err="1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Millon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of mapped reads)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/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-  S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휴먼엑스포" pitchFamily="18" charset="-127"/>
                <a:ea typeface="휴먼엑스포" pitchFamily="18" charset="-127"/>
              </a:rPr>
              <a:t>ingle read normalization</a:t>
            </a:r>
            <a:endParaRPr lang="en-US" altLang="ko-KR" sz="1600" noProof="0" dirty="0" smtClean="0">
              <a:latin typeface="휴먼엑스포" pitchFamily="18" charset="-127"/>
              <a:ea typeface="휴먼엑스포" pitchFamily="18" charset="-127"/>
            </a:endParaRP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endParaRPr kumimoji="0" lang="en-US" altLang="ko-KR" sz="1600" b="0" i="0" u="none" strike="noStrike" kern="1200" cap="none" spc="0" normalizeH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휴먼엑스포" pitchFamily="18" charset="-127"/>
              <a:ea typeface="휴먼엑스포" pitchFamily="18" charset="-127"/>
            </a:endParaRP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</a:t>
            </a:r>
            <a:r>
              <a:rPr lang="en-US" altLang="ko-KR" sz="2400" b="1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FPKM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(Fragments Per </a:t>
            </a:r>
            <a:r>
              <a:rPr lang="en-US" altLang="ko-KR" sz="1600" dirty="0" err="1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Kilobase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of </a:t>
            </a:r>
            <a:r>
              <a:rPr lang="en-US" altLang="ko-KR" sz="1600" dirty="0" err="1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exon</a:t>
            </a:r>
            <a:r>
              <a:rPr lang="en-US" altLang="ko-KR" sz="1600" dirty="0" smtClean="0">
                <a:solidFill>
                  <a:schemeClr val="tx2"/>
                </a:solidFill>
                <a:latin typeface="휴먼엑스포" pitchFamily="18" charset="-127"/>
                <a:ea typeface="휴먼엑스포" pitchFamily="18" charset="-127"/>
              </a:rPr>
              <a:t> per Million of mapped reads)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/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- Paired end normalization</a:t>
            </a: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endParaRPr lang="en-US" altLang="ko-KR" sz="1600" dirty="0" smtClean="0">
              <a:latin typeface="휴먼엑스포" pitchFamily="18" charset="-127"/>
              <a:ea typeface="휴먼엑스포" pitchFamily="18" charset="-127"/>
            </a:endParaRP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RNA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Seq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fragment counts can be used as a measure of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휴먼엑스포" pitchFamily="18" charset="-127"/>
                <a:ea typeface="휴먼엑스포" pitchFamily="18" charset="-127"/>
              </a:rPr>
              <a:t>relative abundance of transcripts</a:t>
            </a: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endParaRPr lang="en-US" altLang="ko-KR" sz="1600" dirty="0" smtClean="0">
              <a:latin typeface="휴먼엑스포" pitchFamily="18" charset="-127"/>
              <a:ea typeface="휴먼엑스포" pitchFamily="18" charset="-127"/>
            </a:endParaRP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For Normalized genes and exons :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RPKM = (10</a:t>
            </a:r>
            <a:r>
              <a:rPr lang="en-US" altLang="ko-KR" sz="1600" baseline="30000" dirty="0" smtClean="0">
                <a:latin typeface="휴먼엑스포" pitchFamily="18" charset="-127"/>
                <a:ea typeface="휴먼엑스포" pitchFamily="18" charset="-127"/>
              </a:rPr>
              <a:t>9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x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Cb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) / (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Nb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x L)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Cb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= the number of bases that fall on the feature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-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Nb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= the total number of mapped bases in the experiment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- L = Length of the feature in base pairs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endParaRPr lang="en-US" altLang="ko-KR" sz="1600" dirty="0" smtClean="0">
              <a:latin typeface="휴먼엑스포" pitchFamily="18" charset="-127"/>
              <a:ea typeface="휴먼엑스포" pitchFamily="18" charset="-127"/>
            </a:endParaRPr>
          </a:p>
          <a:p>
            <a:pPr marL="228600" marR="0" indent="-228600" algn="l" defTabSz="914400" rtl="0" eaLnBrk="1" fontAlgn="auto" latinLnBrk="1" hangingPunct="1">
              <a:spcBef>
                <a:spcPts val="1000"/>
              </a:spcBef>
              <a:spcAft>
                <a:spcPts val="0"/>
              </a:spcAft>
              <a:buClrTx/>
              <a:buSzTx/>
              <a:buBlip>
                <a:blip r:embed="rId2"/>
              </a:buBlip>
              <a:tabLst/>
            </a:pP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Ai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Martazavi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et al. Mapping and quantifying mammalian transcriptomes </a:t>
            </a:r>
            <a:b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</a:b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by RNA-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Seq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Nature Methods, </a:t>
            </a:r>
            <a:r>
              <a:rPr lang="en-US" altLang="ko-KR" sz="1600" dirty="0" err="1" smtClean="0">
                <a:latin typeface="휴먼엑스포" pitchFamily="18" charset="-127"/>
                <a:ea typeface="휴먼엑스포" pitchFamily="18" charset="-127"/>
              </a:rPr>
              <a:t>Vol</a:t>
            </a:r>
            <a:r>
              <a:rPr lang="en-US" altLang="ko-KR" sz="1600" dirty="0" smtClean="0">
                <a:latin typeface="휴먼엑스포" pitchFamily="18" charset="-127"/>
                <a:ea typeface="휴먼엑스포" pitchFamily="18" charset="-127"/>
              </a:rPr>
              <a:t> 5, 621-628(2008)</a:t>
            </a:r>
          </a:p>
        </p:txBody>
      </p:sp>
      <p:sp>
        <p:nvSpPr>
          <p:cNvPr id="3" name="텍스트 개체 틀 2"/>
          <p:cNvSpPr txBox="1">
            <a:spLocks/>
          </p:cNvSpPr>
          <p:nvPr/>
        </p:nvSpPr>
        <p:spPr>
          <a:xfrm>
            <a:off x="149433" y="111525"/>
            <a:ext cx="7510151" cy="5643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n-ea"/>
              </a:rPr>
              <a:t>RPKM, FPKM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462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69" y="1004156"/>
            <a:ext cx="8251630" cy="553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71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49433" y="111525"/>
            <a:ext cx="7510151" cy="466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mtClean="0">
                <a:latin typeface="+mn-ea"/>
              </a:rPr>
              <a:t>Expression Profile of RNA Seq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537" y="1270069"/>
            <a:ext cx="7964987" cy="455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1644600" y="1048135"/>
            <a:ext cx="65278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9pPr>
          </a:lstStyle>
          <a:p>
            <a:endParaRPr lang="ko-KR" altLang="en-US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863925" y="655144"/>
            <a:ext cx="14975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9pPr>
          </a:lstStyle>
          <a:p>
            <a:r>
              <a:rPr lang="en-US" altLang="ko-KR" sz="2400" dirty="0">
                <a:latin typeface="휴먼엑스포" pitchFamily="18" charset="-127"/>
                <a:ea typeface="휴먼엑스포" pitchFamily="18" charset="-127"/>
              </a:rPr>
              <a:t>Samples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548611" y="1414442"/>
            <a:ext cx="15875" cy="37512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9pPr>
          </a:lstStyle>
          <a:p>
            <a:endParaRPr lang="ko-KR" altLang="en-US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990" y="2925254"/>
            <a:ext cx="1467068" cy="40011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000" b="1" kern="1200">
                <a:solidFill>
                  <a:schemeClr val="tx1"/>
                </a:solidFill>
                <a:latin typeface="Times New Roman" pitchFamily="18" charset="0"/>
                <a:ea typeface="바탕" pitchFamily="18" charset="-127"/>
                <a:cs typeface="+mn-cs"/>
              </a:defRPr>
            </a:lvl9pPr>
          </a:lstStyle>
          <a:p>
            <a:r>
              <a:rPr lang="en-US" altLang="ko-KR" sz="2000" dirty="0" smtClean="0">
                <a:latin typeface="휴먼엑스포" pitchFamily="18" charset="-127"/>
                <a:ea typeface="휴먼엑스포" pitchFamily="18" charset="-127"/>
              </a:rPr>
              <a:t>transcript</a:t>
            </a:r>
            <a:endParaRPr lang="en-US" altLang="ko-KR" sz="2000" dirty="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486" y="5977282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ko-KR" altLang="en-US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Expression( mRNA </a:t>
            </a:r>
            <a:r>
              <a:rPr lang="en-US" altLang="ko-KR" dirty="0" err="1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Seq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, miRNA </a:t>
            </a:r>
            <a:r>
              <a:rPr lang="en-US" altLang="ko-KR" dirty="0" err="1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Seq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) -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연속형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/>
            </a:r>
            <a:b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</a:b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각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transcript 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별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, </a:t>
            </a:r>
            <a:r>
              <a:rPr lang="ko-KR" altLang="en-US" dirty="0" err="1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샘플별</a:t>
            </a:r>
            <a:r>
              <a:rPr lang="ko-KR" altLang="en-US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 </a:t>
            </a:r>
            <a:r>
              <a:rPr lang="en-US" altLang="ko-KR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FPKM or RPKM </a:t>
            </a:r>
            <a:endParaRPr lang="ko-KR" altLang="en-US" dirty="0">
              <a:latin typeface="휴먼엑스포" pitchFamily="18" charset="-127"/>
              <a:ea typeface="휴먼엑스포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603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49433" y="111525"/>
            <a:ext cx="7510151" cy="518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+mn-ea"/>
              </a:rPr>
              <a:t>DEG Scheme of RNA </a:t>
            </a:r>
            <a:r>
              <a:rPr lang="en-US" altLang="ko-KR" sz="2400" b="1" dirty="0" err="1" smtClean="0">
                <a:latin typeface="+mn-ea"/>
              </a:rPr>
              <a:t>Seq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Text Box 19"/>
          <p:cNvSpPr txBox="1">
            <a:spLocks noChangeArrowheads="1"/>
          </p:cNvSpPr>
          <p:nvPr/>
        </p:nvSpPr>
        <p:spPr bwMode="auto">
          <a:xfrm>
            <a:off x="590096" y="2564904"/>
            <a:ext cx="2024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ko-KR" sz="2000" b="1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Normal</a:t>
            </a:r>
            <a:r>
              <a:rPr lang="en-US" altLang="ko-KR" sz="2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 group</a:t>
            </a:r>
          </a:p>
        </p:txBody>
      </p:sp>
      <p:sp>
        <p:nvSpPr>
          <p:cNvPr id="4" name="Text Box 35"/>
          <p:cNvSpPr txBox="1">
            <a:spLocks noChangeArrowheads="1"/>
          </p:cNvSpPr>
          <p:nvPr/>
        </p:nvSpPr>
        <p:spPr bwMode="auto">
          <a:xfrm>
            <a:off x="6347872" y="2638003"/>
            <a:ext cx="21547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ko-KR" sz="20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Patients group</a:t>
            </a:r>
          </a:p>
        </p:txBody>
      </p:sp>
      <p:sp>
        <p:nvSpPr>
          <p:cNvPr id="5" name="AutoShape 36"/>
          <p:cNvSpPr>
            <a:spLocks noChangeArrowheads="1"/>
          </p:cNvSpPr>
          <p:nvPr/>
        </p:nvSpPr>
        <p:spPr bwMode="auto">
          <a:xfrm>
            <a:off x="2627313" y="1917278"/>
            <a:ext cx="3600450" cy="360363"/>
          </a:xfrm>
          <a:prstGeom prst="leftRightArrow">
            <a:avLst>
              <a:gd name="adj1" fmla="val 31620"/>
              <a:gd name="adj2" fmla="val 40982"/>
            </a:avLst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Line 43"/>
          <p:cNvSpPr>
            <a:spLocks noChangeShapeType="1"/>
          </p:cNvSpPr>
          <p:nvPr/>
        </p:nvSpPr>
        <p:spPr bwMode="auto">
          <a:xfrm>
            <a:off x="1836738" y="3931816"/>
            <a:ext cx="6477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" name="Line 44"/>
          <p:cNvSpPr>
            <a:spLocks noChangeShapeType="1"/>
          </p:cNvSpPr>
          <p:nvPr/>
        </p:nvSpPr>
        <p:spPr bwMode="auto">
          <a:xfrm flipH="1">
            <a:off x="6948488" y="3860378"/>
            <a:ext cx="35877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45"/>
          <p:cNvSpPr>
            <a:spLocks noChangeShapeType="1"/>
          </p:cNvSpPr>
          <p:nvPr/>
        </p:nvSpPr>
        <p:spPr bwMode="auto">
          <a:xfrm>
            <a:off x="2989263" y="33571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46"/>
          <p:cNvSpPr>
            <a:spLocks noChangeShapeType="1"/>
          </p:cNvSpPr>
          <p:nvPr/>
        </p:nvSpPr>
        <p:spPr bwMode="auto">
          <a:xfrm>
            <a:off x="3205163" y="35730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47"/>
          <p:cNvSpPr>
            <a:spLocks noChangeShapeType="1"/>
          </p:cNvSpPr>
          <p:nvPr/>
        </p:nvSpPr>
        <p:spPr bwMode="auto">
          <a:xfrm>
            <a:off x="3205163" y="34285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48"/>
          <p:cNvSpPr>
            <a:spLocks noChangeShapeType="1"/>
          </p:cNvSpPr>
          <p:nvPr/>
        </p:nvSpPr>
        <p:spPr bwMode="auto">
          <a:xfrm>
            <a:off x="3276600" y="35000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49"/>
          <p:cNvSpPr>
            <a:spLocks noChangeShapeType="1"/>
          </p:cNvSpPr>
          <p:nvPr/>
        </p:nvSpPr>
        <p:spPr bwMode="auto">
          <a:xfrm>
            <a:off x="2989263" y="37159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Line 50"/>
          <p:cNvSpPr>
            <a:spLocks noChangeShapeType="1"/>
          </p:cNvSpPr>
          <p:nvPr/>
        </p:nvSpPr>
        <p:spPr bwMode="auto">
          <a:xfrm>
            <a:off x="3348038" y="36444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4" name="Line 51"/>
          <p:cNvSpPr>
            <a:spLocks noChangeShapeType="1"/>
          </p:cNvSpPr>
          <p:nvPr/>
        </p:nvSpPr>
        <p:spPr bwMode="auto">
          <a:xfrm>
            <a:off x="3421063" y="37889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Line 52"/>
          <p:cNvSpPr>
            <a:spLocks noChangeShapeType="1"/>
          </p:cNvSpPr>
          <p:nvPr/>
        </p:nvSpPr>
        <p:spPr bwMode="auto">
          <a:xfrm>
            <a:off x="2628900" y="36444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6" name="Line 53"/>
          <p:cNvSpPr>
            <a:spLocks noChangeShapeType="1"/>
          </p:cNvSpPr>
          <p:nvPr/>
        </p:nvSpPr>
        <p:spPr bwMode="auto">
          <a:xfrm>
            <a:off x="3132138" y="38603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7" name="Line 54"/>
          <p:cNvSpPr>
            <a:spLocks noChangeShapeType="1"/>
          </p:cNvSpPr>
          <p:nvPr/>
        </p:nvSpPr>
        <p:spPr bwMode="auto">
          <a:xfrm>
            <a:off x="2700338" y="35000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8" name="Line 55"/>
          <p:cNvSpPr>
            <a:spLocks noChangeShapeType="1"/>
          </p:cNvSpPr>
          <p:nvPr/>
        </p:nvSpPr>
        <p:spPr bwMode="auto">
          <a:xfrm>
            <a:off x="2844800" y="40048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>
            <a:off x="3492500" y="40048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0" name="Line 57"/>
          <p:cNvSpPr>
            <a:spLocks noChangeShapeType="1"/>
          </p:cNvSpPr>
          <p:nvPr/>
        </p:nvSpPr>
        <p:spPr bwMode="auto">
          <a:xfrm>
            <a:off x="3636963" y="40762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8"/>
          <p:cNvSpPr>
            <a:spLocks noChangeShapeType="1"/>
          </p:cNvSpPr>
          <p:nvPr/>
        </p:nvSpPr>
        <p:spPr bwMode="auto">
          <a:xfrm>
            <a:off x="3563938" y="38603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9"/>
          <p:cNvSpPr>
            <a:spLocks noChangeShapeType="1"/>
          </p:cNvSpPr>
          <p:nvPr/>
        </p:nvSpPr>
        <p:spPr bwMode="auto">
          <a:xfrm>
            <a:off x="3563938" y="39318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3" name="Line 60"/>
          <p:cNvSpPr>
            <a:spLocks noChangeShapeType="1"/>
          </p:cNvSpPr>
          <p:nvPr/>
        </p:nvSpPr>
        <p:spPr bwMode="auto">
          <a:xfrm>
            <a:off x="2989263" y="4076278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4" name="Line 61"/>
          <p:cNvSpPr>
            <a:spLocks noChangeShapeType="1"/>
          </p:cNvSpPr>
          <p:nvPr/>
        </p:nvSpPr>
        <p:spPr bwMode="auto">
          <a:xfrm>
            <a:off x="2844800" y="39318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5" name="Line 62"/>
          <p:cNvSpPr>
            <a:spLocks noChangeShapeType="1"/>
          </p:cNvSpPr>
          <p:nvPr/>
        </p:nvSpPr>
        <p:spPr bwMode="auto">
          <a:xfrm>
            <a:off x="3492500" y="4220741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6" name="Line 63"/>
          <p:cNvSpPr>
            <a:spLocks noChangeShapeType="1"/>
          </p:cNvSpPr>
          <p:nvPr/>
        </p:nvSpPr>
        <p:spPr bwMode="auto">
          <a:xfrm>
            <a:off x="3708400" y="3715916"/>
            <a:ext cx="5746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" name="Line 64"/>
          <p:cNvSpPr>
            <a:spLocks noChangeShapeType="1"/>
          </p:cNvSpPr>
          <p:nvPr/>
        </p:nvSpPr>
        <p:spPr bwMode="auto">
          <a:xfrm>
            <a:off x="5437188" y="32857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8" name="Line 65"/>
          <p:cNvSpPr>
            <a:spLocks noChangeShapeType="1"/>
          </p:cNvSpPr>
          <p:nvPr/>
        </p:nvSpPr>
        <p:spPr bwMode="auto">
          <a:xfrm>
            <a:off x="5653088" y="35016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9" name="Line 66"/>
          <p:cNvSpPr>
            <a:spLocks noChangeShapeType="1"/>
          </p:cNvSpPr>
          <p:nvPr/>
        </p:nvSpPr>
        <p:spPr bwMode="auto">
          <a:xfrm>
            <a:off x="5653088" y="33571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0" name="Line 67"/>
          <p:cNvSpPr>
            <a:spLocks noChangeShapeType="1"/>
          </p:cNvSpPr>
          <p:nvPr/>
        </p:nvSpPr>
        <p:spPr bwMode="auto">
          <a:xfrm>
            <a:off x="5724525" y="34285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1" name="Line 68"/>
          <p:cNvSpPr>
            <a:spLocks noChangeShapeType="1"/>
          </p:cNvSpPr>
          <p:nvPr/>
        </p:nvSpPr>
        <p:spPr bwMode="auto">
          <a:xfrm>
            <a:off x="5437188" y="36444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2" name="Line 69"/>
          <p:cNvSpPr>
            <a:spLocks noChangeShapeType="1"/>
          </p:cNvSpPr>
          <p:nvPr/>
        </p:nvSpPr>
        <p:spPr bwMode="auto">
          <a:xfrm>
            <a:off x="5795963" y="35730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3" name="Line 70"/>
          <p:cNvSpPr>
            <a:spLocks noChangeShapeType="1"/>
          </p:cNvSpPr>
          <p:nvPr/>
        </p:nvSpPr>
        <p:spPr bwMode="auto">
          <a:xfrm>
            <a:off x="5868988" y="37175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4" name="Line 71"/>
          <p:cNvSpPr>
            <a:spLocks noChangeShapeType="1"/>
          </p:cNvSpPr>
          <p:nvPr/>
        </p:nvSpPr>
        <p:spPr bwMode="auto">
          <a:xfrm>
            <a:off x="5076825" y="35730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5580063" y="37889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6" name="Line 73"/>
          <p:cNvSpPr>
            <a:spLocks noChangeShapeType="1"/>
          </p:cNvSpPr>
          <p:nvPr/>
        </p:nvSpPr>
        <p:spPr bwMode="auto">
          <a:xfrm>
            <a:off x="5148263" y="34285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7" name="Line 74"/>
          <p:cNvSpPr>
            <a:spLocks noChangeShapeType="1"/>
          </p:cNvSpPr>
          <p:nvPr/>
        </p:nvSpPr>
        <p:spPr bwMode="auto">
          <a:xfrm>
            <a:off x="5292725" y="39334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8" name="Line 75"/>
          <p:cNvSpPr>
            <a:spLocks noChangeShapeType="1"/>
          </p:cNvSpPr>
          <p:nvPr/>
        </p:nvSpPr>
        <p:spPr bwMode="auto">
          <a:xfrm>
            <a:off x="5940425" y="39334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39" name="Line 76"/>
          <p:cNvSpPr>
            <a:spLocks noChangeShapeType="1"/>
          </p:cNvSpPr>
          <p:nvPr/>
        </p:nvSpPr>
        <p:spPr bwMode="auto">
          <a:xfrm>
            <a:off x="6084888" y="40048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0" name="Line 77"/>
          <p:cNvSpPr>
            <a:spLocks noChangeShapeType="1"/>
          </p:cNvSpPr>
          <p:nvPr/>
        </p:nvSpPr>
        <p:spPr bwMode="auto">
          <a:xfrm>
            <a:off x="6011863" y="37889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1" name="Line 78"/>
          <p:cNvSpPr>
            <a:spLocks noChangeShapeType="1"/>
          </p:cNvSpPr>
          <p:nvPr/>
        </p:nvSpPr>
        <p:spPr bwMode="auto">
          <a:xfrm>
            <a:off x="6011863" y="38603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2" name="Line 79"/>
          <p:cNvSpPr>
            <a:spLocks noChangeShapeType="1"/>
          </p:cNvSpPr>
          <p:nvPr/>
        </p:nvSpPr>
        <p:spPr bwMode="auto">
          <a:xfrm>
            <a:off x="5437188" y="4004841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3" name="Line 80"/>
          <p:cNvSpPr>
            <a:spLocks noChangeShapeType="1"/>
          </p:cNvSpPr>
          <p:nvPr/>
        </p:nvSpPr>
        <p:spPr bwMode="auto">
          <a:xfrm>
            <a:off x="5292725" y="38603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4" name="Line 81"/>
          <p:cNvSpPr>
            <a:spLocks noChangeShapeType="1"/>
          </p:cNvSpPr>
          <p:nvPr/>
        </p:nvSpPr>
        <p:spPr bwMode="auto">
          <a:xfrm>
            <a:off x="6227763" y="4149303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5" name="Line 82"/>
          <p:cNvSpPr>
            <a:spLocks noChangeShapeType="1"/>
          </p:cNvSpPr>
          <p:nvPr/>
        </p:nvSpPr>
        <p:spPr bwMode="auto">
          <a:xfrm>
            <a:off x="6156325" y="3644478"/>
            <a:ext cx="574675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6" name="Line 83"/>
          <p:cNvSpPr>
            <a:spLocks noChangeShapeType="1"/>
          </p:cNvSpPr>
          <p:nvPr/>
        </p:nvSpPr>
        <p:spPr bwMode="auto">
          <a:xfrm>
            <a:off x="1517600" y="5301580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7" name="Line 84"/>
          <p:cNvSpPr>
            <a:spLocks noChangeShapeType="1"/>
          </p:cNvSpPr>
          <p:nvPr/>
        </p:nvSpPr>
        <p:spPr bwMode="auto">
          <a:xfrm>
            <a:off x="2670125" y="5446043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8" name="Line 85"/>
          <p:cNvSpPr>
            <a:spLocks noChangeShapeType="1"/>
          </p:cNvSpPr>
          <p:nvPr/>
        </p:nvSpPr>
        <p:spPr bwMode="auto">
          <a:xfrm>
            <a:off x="2813000" y="551748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49" name="Line 86"/>
          <p:cNvSpPr>
            <a:spLocks noChangeShapeType="1"/>
          </p:cNvSpPr>
          <p:nvPr/>
        </p:nvSpPr>
        <p:spPr bwMode="auto">
          <a:xfrm>
            <a:off x="2886025" y="5661943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0" name="Line 87"/>
          <p:cNvSpPr>
            <a:spLocks noChangeShapeType="1"/>
          </p:cNvSpPr>
          <p:nvPr/>
        </p:nvSpPr>
        <p:spPr bwMode="auto">
          <a:xfrm>
            <a:off x="3101925" y="5877843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1" name="Line 88"/>
          <p:cNvSpPr>
            <a:spLocks noChangeShapeType="1"/>
          </p:cNvSpPr>
          <p:nvPr/>
        </p:nvSpPr>
        <p:spPr bwMode="auto">
          <a:xfrm>
            <a:off x="2957463" y="573338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2" name="Line 89"/>
          <p:cNvSpPr>
            <a:spLocks noChangeShapeType="1"/>
          </p:cNvSpPr>
          <p:nvPr/>
        </p:nvSpPr>
        <p:spPr bwMode="auto">
          <a:xfrm>
            <a:off x="3101925" y="5661943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3" name="Line 90"/>
          <p:cNvSpPr>
            <a:spLocks noChangeShapeType="1"/>
          </p:cNvSpPr>
          <p:nvPr/>
        </p:nvSpPr>
        <p:spPr bwMode="auto">
          <a:xfrm>
            <a:off x="3101925" y="551748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4" name="Line 91"/>
          <p:cNvSpPr>
            <a:spLocks noChangeShapeType="1"/>
          </p:cNvSpPr>
          <p:nvPr/>
        </p:nvSpPr>
        <p:spPr bwMode="auto">
          <a:xfrm>
            <a:off x="2670125" y="573338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5" name="Line 92"/>
          <p:cNvSpPr>
            <a:spLocks noChangeShapeType="1"/>
          </p:cNvSpPr>
          <p:nvPr/>
        </p:nvSpPr>
        <p:spPr bwMode="auto">
          <a:xfrm>
            <a:off x="3317825" y="5806405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6" name="Line 94"/>
          <p:cNvSpPr>
            <a:spLocks noChangeShapeType="1"/>
          </p:cNvSpPr>
          <p:nvPr/>
        </p:nvSpPr>
        <p:spPr bwMode="auto">
          <a:xfrm>
            <a:off x="6270575" y="537460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sz="2400"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57" name="Line 95"/>
          <p:cNvSpPr>
            <a:spLocks noChangeShapeType="1"/>
          </p:cNvSpPr>
          <p:nvPr/>
        </p:nvSpPr>
        <p:spPr bwMode="auto">
          <a:xfrm>
            <a:off x="6413450" y="544604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8" name="Line 96"/>
          <p:cNvSpPr>
            <a:spLocks noChangeShapeType="1"/>
          </p:cNvSpPr>
          <p:nvPr/>
        </p:nvSpPr>
        <p:spPr bwMode="auto">
          <a:xfrm>
            <a:off x="6486475" y="559050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9" name="Line 99"/>
          <p:cNvSpPr>
            <a:spLocks noChangeShapeType="1"/>
          </p:cNvSpPr>
          <p:nvPr/>
        </p:nvSpPr>
        <p:spPr bwMode="auto">
          <a:xfrm>
            <a:off x="6702375" y="559050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0" name="Line 100"/>
          <p:cNvSpPr>
            <a:spLocks noChangeShapeType="1"/>
          </p:cNvSpPr>
          <p:nvPr/>
        </p:nvSpPr>
        <p:spPr bwMode="auto">
          <a:xfrm>
            <a:off x="6702375" y="544604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1" name="Line 103"/>
          <p:cNvSpPr>
            <a:spLocks noChangeShapeType="1"/>
          </p:cNvSpPr>
          <p:nvPr/>
        </p:nvSpPr>
        <p:spPr bwMode="auto">
          <a:xfrm>
            <a:off x="2597100" y="5157118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2" name="Line 104"/>
          <p:cNvSpPr>
            <a:spLocks noChangeShapeType="1"/>
          </p:cNvSpPr>
          <p:nvPr/>
        </p:nvSpPr>
        <p:spPr bwMode="auto">
          <a:xfrm>
            <a:off x="3533725" y="5157118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2342784" y="4695546"/>
            <a:ext cx="12250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ko-KR" sz="2000" b="1" dirty="0">
                <a:latin typeface="휴먼엑스포" pitchFamily="18" charset="-127"/>
                <a:ea typeface="휴먼엑스포" pitchFamily="18" charset="-127"/>
              </a:rPr>
              <a:t>Gene A</a:t>
            </a:r>
          </a:p>
        </p:txBody>
      </p:sp>
      <p:sp>
        <p:nvSpPr>
          <p:cNvPr id="64" name="Line 106"/>
          <p:cNvSpPr>
            <a:spLocks noChangeShapeType="1"/>
          </p:cNvSpPr>
          <p:nvPr/>
        </p:nvSpPr>
        <p:spPr bwMode="auto">
          <a:xfrm>
            <a:off x="5076775" y="5292055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5" name="Line 107"/>
          <p:cNvSpPr>
            <a:spLocks noChangeShapeType="1"/>
          </p:cNvSpPr>
          <p:nvPr/>
        </p:nvSpPr>
        <p:spPr bwMode="auto">
          <a:xfrm>
            <a:off x="6156275" y="5147593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6" name="Line 108"/>
          <p:cNvSpPr>
            <a:spLocks noChangeShapeType="1"/>
          </p:cNvSpPr>
          <p:nvPr/>
        </p:nvSpPr>
        <p:spPr bwMode="auto">
          <a:xfrm>
            <a:off x="7092900" y="5147593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5958228" y="4728224"/>
            <a:ext cx="12250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ko-KR" sz="2000" b="1" dirty="0">
                <a:latin typeface="휴먼엑스포" pitchFamily="18" charset="-127"/>
                <a:ea typeface="휴먼엑스포" pitchFamily="18" charset="-127"/>
              </a:rPr>
              <a:t>Gene A</a:t>
            </a:r>
          </a:p>
        </p:txBody>
      </p:sp>
      <p:sp>
        <p:nvSpPr>
          <p:cNvPr id="68" name="Line 110"/>
          <p:cNvSpPr>
            <a:spLocks noChangeShapeType="1"/>
          </p:cNvSpPr>
          <p:nvPr/>
        </p:nvSpPr>
        <p:spPr bwMode="auto">
          <a:xfrm>
            <a:off x="2454225" y="530158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9" name="Line 111"/>
          <p:cNvSpPr>
            <a:spLocks noChangeShapeType="1"/>
          </p:cNvSpPr>
          <p:nvPr/>
        </p:nvSpPr>
        <p:spPr bwMode="auto">
          <a:xfrm flipH="1">
            <a:off x="2093863" y="594928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0" name="Line 112"/>
          <p:cNvSpPr>
            <a:spLocks noChangeShapeType="1"/>
          </p:cNvSpPr>
          <p:nvPr/>
        </p:nvSpPr>
        <p:spPr bwMode="auto">
          <a:xfrm flipH="1">
            <a:off x="5981650" y="5273005"/>
            <a:ext cx="1588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1" name="Line 113"/>
          <p:cNvSpPr>
            <a:spLocks noChangeShapeType="1"/>
          </p:cNvSpPr>
          <p:nvPr/>
        </p:nvSpPr>
        <p:spPr bwMode="auto">
          <a:xfrm flipH="1">
            <a:off x="5621288" y="5661943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grpSp>
        <p:nvGrpSpPr>
          <p:cNvPr id="72" name="그룹 99"/>
          <p:cNvGrpSpPr/>
          <p:nvPr/>
        </p:nvGrpSpPr>
        <p:grpSpPr>
          <a:xfrm>
            <a:off x="7020272" y="1628801"/>
            <a:ext cx="619575" cy="517704"/>
            <a:chOff x="35496" y="1975192"/>
            <a:chExt cx="1017718" cy="850383"/>
          </a:xfrm>
        </p:grpSpPr>
        <p:sp>
          <p:nvSpPr>
            <p:cNvPr id="73" name="이등변 삼각형 72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74" name="타원 73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75" name="그룹 100"/>
          <p:cNvGrpSpPr/>
          <p:nvPr/>
        </p:nvGrpSpPr>
        <p:grpSpPr>
          <a:xfrm>
            <a:off x="6739776" y="1961545"/>
            <a:ext cx="619575" cy="517704"/>
            <a:chOff x="35496" y="1975192"/>
            <a:chExt cx="1017718" cy="850383"/>
          </a:xfrm>
        </p:grpSpPr>
        <p:sp>
          <p:nvSpPr>
            <p:cNvPr id="76" name="이등변 삼각형 75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77" name="타원 76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78" name="그룹 103"/>
          <p:cNvGrpSpPr/>
          <p:nvPr/>
        </p:nvGrpSpPr>
        <p:grpSpPr>
          <a:xfrm>
            <a:off x="7329488" y="1889537"/>
            <a:ext cx="619575" cy="517704"/>
            <a:chOff x="35496" y="1975192"/>
            <a:chExt cx="1017718" cy="850383"/>
          </a:xfrm>
        </p:grpSpPr>
        <p:sp>
          <p:nvSpPr>
            <p:cNvPr id="79" name="이등변 삼각형 78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81" name="그룹 106"/>
          <p:cNvGrpSpPr/>
          <p:nvPr/>
        </p:nvGrpSpPr>
        <p:grpSpPr>
          <a:xfrm>
            <a:off x="1266945" y="1628801"/>
            <a:ext cx="619575" cy="517704"/>
            <a:chOff x="35496" y="1975192"/>
            <a:chExt cx="1017718" cy="850383"/>
          </a:xfrm>
        </p:grpSpPr>
        <p:sp>
          <p:nvSpPr>
            <p:cNvPr id="82" name="이등변 삼각형 81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83" name="타원 82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84" name="그룹 109"/>
          <p:cNvGrpSpPr/>
          <p:nvPr/>
        </p:nvGrpSpPr>
        <p:grpSpPr>
          <a:xfrm>
            <a:off x="986449" y="1961545"/>
            <a:ext cx="619575" cy="517704"/>
            <a:chOff x="35496" y="1975192"/>
            <a:chExt cx="1017718" cy="850383"/>
          </a:xfrm>
        </p:grpSpPr>
        <p:sp>
          <p:nvSpPr>
            <p:cNvPr id="85" name="이등변 삼각형 84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86" name="타원 85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87" name="그룹 112"/>
          <p:cNvGrpSpPr/>
          <p:nvPr/>
        </p:nvGrpSpPr>
        <p:grpSpPr>
          <a:xfrm>
            <a:off x="1576161" y="1889537"/>
            <a:ext cx="619575" cy="517704"/>
            <a:chOff x="35496" y="1975192"/>
            <a:chExt cx="1017718" cy="850383"/>
          </a:xfrm>
        </p:grpSpPr>
        <p:sp>
          <p:nvSpPr>
            <p:cNvPr id="88" name="이등변 삼각형 87"/>
            <p:cNvSpPr/>
            <p:nvPr/>
          </p:nvSpPr>
          <p:spPr bwMode="auto">
            <a:xfrm>
              <a:off x="35496" y="2091912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268937" y="1975192"/>
              <a:ext cx="517704" cy="517703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90" name="그룹 115"/>
          <p:cNvGrpSpPr/>
          <p:nvPr/>
        </p:nvGrpSpPr>
        <p:grpSpPr>
          <a:xfrm>
            <a:off x="7668344" y="3501009"/>
            <a:ext cx="720080" cy="720080"/>
            <a:chOff x="35496" y="1975193"/>
            <a:chExt cx="1017718" cy="850384"/>
          </a:xfrm>
        </p:grpSpPr>
        <p:sp>
          <p:nvSpPr>
            <p:cNvPr id="91" name="이등변 삼각형 90"/>
            <p:cNvSpPr/>
            <p:nvPr/>
          </p:nvSpPr>
          <p:spPr bwMode="auto">
            <a:xfrm>
              <a:off x="35496" y="2091914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92" name="타원 91"/>
            <p:cNvSpPr/>
            <p:nvPr/>
          </p:nvSpPr>
          <p:spPr bwMode="auto">
            <a:xfrm>
              <a:off x="268936" y="1975193"/>
              <a:ext cx="517704" cy="517704"/>
            </a:xfrm>
            <a:prstGeom prst="ellipse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93" name="그룹 118"/>
          <p:cNvGrpSpPr/>
          <p:nvPr/>
        </p:nvGrpSpPr>
        <p:grpSpPr>
          <a:xfrm>
            <a:off x="899592" y="3573017"/>
            <a:ext cx="720080" cy="720080"/>
            <a:chOff x="35496" y="1975193"/>
            <a:chExt cx="1017718" cy="850384"/>
          </a:xfrm>
        </p:grpSpPr>
        <p:sp>
          <p:nvSpPr>
            <p:cNvPr id="94" name="이등변 삼각형 93"/>
            <p:cNvSpPr/>
            <p:nvPr/>
          </p:nvSpPr>
          <p:spPr bwMode="auto">
            <a:xfrm>
              <a:off x="35496" y="2091914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95" name="타원 94"/>
            <p:cNvSpPr/>
            <p:nvPr/>
          </p:nvSpPr>
          <p:spPr bwMode="auto">
            <a:xfrm>
              <a:off x="268936" y="1975193"/>
              <a:ext cx="517704" cy="517704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32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49433" y="111525"/>
            <a:ext cx="8994567" cy="74660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solidFill>
                  <a:schemeClr val="bg1"/>
                </a:solidFill>
              </a:rPr>
              <a:t>j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Group 255"/>
          <p:cNvGraphicFramePr>
            <a:graphicFrameLocks noGrp="1"/>
          </p:cNvGraphicFramePr>
          <p:nvPr/>
        </p:nvGraphicFramePr>
        <p:xfrm>
          <a:off x="683518" y="2076723"/>
          <a:ext cx="3600450" cy="2306384"/>
        </p:xfrm>
        <a:graphic>
          <a:graphicData uri="http://schemas.openxmlformats.org/drawingml/2006/table">
            <a:tbl>
              <a:tblPr/>
              <a:tblGrid>
                <a:gridCol w="814388"/>
                <a:gridCol w="914400"/>
                <a:gridCol w="935037"/>
                <a:gridCol w="936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Line 26"/>
          <p:cNvSpPr>
            <a:spLocks noChangeShapeType="1"/>
          </p:cNvSpPr>
          <p:nvPr/>
        </p:nvSpPr>
        <p:spPr bwMode="auto">
          <a:xfrm>
            <a:off x="1044327" y="621060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5" name="Line 27"/>
          <p:cNvSpPr>
            <a:spLocks noChangeShapeType="1"/>
          </p:cNvSpPr>
          <p:nvPr/>
        </p:nvSpPr>
        <p:spPr bwMode="auto">
          <a:xfrm>
            <a:off x="2196852" y="765522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6" name="Line 28"/>
          <p:cNvSpPr>
            <a:spLocks noChangeShapeType="1"/>
          </p:cNvSpPr>
          <p:nvPr/>
        </p:nvSpPr>
        <p:spPr bwMode="auto">
          <a:xfrm>
            <a:off x="2339727" y="83696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7" name="Line 29"/>
          <p:cNvSpPr>
            <a:spLocks noChangeShapeType="1"/>
          </p:cNvSpPr>
          <p:nvPr/>
        </p:nvSpPr>
        <p:spPr bwMode="auto">
          <a:xfrm>
            <a:off x="2412752" y="981422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8" name="Line 30"/>
          <p:cNvSpPr>
            <a:spLocks noChangeShapeType="1"/>
          </p:cNvSpPr>
          <p:nvPr/>
        </p:nvSpPr>
        <p:spPr bwMode="auto">
          <a:xfrm>
            <a:off x="2628652" y="1197322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9" name="Line 31"/>
          <p:cNvSpPr>
            <a:spLocks noChangeShapeType="1"/>
          </p:cNvSpPr>
          <p:nvPr/>
        </p:nvSpPr>
        <p:spPr bwMode="auto">
          <a:xfrm>
            <a:off x="2484190" y="105286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0" name="Line 32"/>
          <p:cNvSpPr>
            <a:spLocks noChangeShapeType="1"/>
          </p:cNvSpPr>
          <p:nvPr/>
        </p:nvSpPr>
        <p:spPr bwMode="auto">
          <a:xfrm>
            <a:off x="2628652" y="981422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>
            <a:off x="2628652" y="83696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2" name="Line 34"/>
          <p:cNvSpPr>
            <a:spLocks noChangeShapeType="1"/>
          </p:cNvSpPr>
          <p:nvPr/>
        </p:nvSpPr>
        <p:spPr bwMode="auto">
          <a:xfrm>
            <a:off x="2196852" y="1052860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3" name="Line 35"/>
          <p:cNvSpPr>
            <a:spLocks noChangeShapeType="1"/>
          </p:cNvSpPr>
          <p:nvPr/>
        </p:nvSpPr>
        <p:spPr bwMode="auto">
          <a:xfrm>
            <a:off x="2844552" y="1125885"/>
            <a:ext cx="2159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4" name="Line 36"/>
          <p:cNvSpPr>
            <a:spLocks noChangeShapeType="1"/>
          </p:cNvSpPr>
          <p:nvPr/>
        </p:nvSpPr>
        <p:spPr bwMode="auto">
          <a:xfrm>
            <a:off x="5940673" y="69408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5" name="Line 37"/>
          <p:cNvSpPr>
            <a:spLocks noChangeShapeType="1"/>
          </p:cNvSpPr>
          <p:nvPr/>
        </p:nvSpPr>
        <p:spPr bwMode="auto">
          <a:xfrm>
            <a:off x="6083548" y="765522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8"/>
          <p:cNvSpPr>
            <a:spLocks noChangeShapeType="1"/>
          </p:cNvSpPr>
          <p:nvPr/>
        </p:nvSpPr>
        <p:spPr bwMode="auto">
          <a:xfrm>
            <a:off x="6156573" y="90998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9"/>
          <p:cNvSpPr>
            <a:spLocks noChangeShapeType="1"/>
          </p:cNvSpPr>
          <p:nvPr/>
        </p:nvSpPr>
        <p:spPr bwMode="auto">
          <a:xfrm>
            <a:off x="6372473" y="909985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8" name="Line 40"/>
          <p:cNvSpPr>
            <a:spLocks noChangeShapeType="1"/>
          </p:cNvSpPr>
          <p:nvPr/>
        </p:nvSpPr>
        <p:spPr bwMode="auto">
          <a:xfrm>
            <a:off x="6372473" y="765522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9" name="Line 41"/>
          <p:cNvSpPr>
            <a:spLocks noChangeShapeType="1"/>
          </p:cNvSpPr>
          <p:nvPr/>
        </p:nvSpPr>
        <p:spPr bwMode="auto">
          <a:xfrm>
            <a:off x="2123827" y="476597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0" name="Line 42"/>
          <p:cNvSpPr>
            <a:spLocks noChangeShapeType="1"/>
          </p:cNvSpPr>
          <p:nvPr/>
        </p:nvSpPr>
        <p:spPr bwMode="auto">
          <a:xfrm>
            <a:off x="3060452" y="476597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Box 43"/>
          <p:cNvSpPr txBox="1">
            <a:spLocks noChangeArrowheads="1"/>
          </p:cNvSpPr>
          <p:nvPr/>
        </p:nvSpPr>
        <p:spPr bwMode="auto">
          <a:xfrm>
            <a:off x="2052390" y="141635"/>
            <a:ext cx="9765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HY견명조" pitchFamily="18" charset="-127"/>
                <a:ea typeface="HY견명조" pitchFamily="18" charset="-127"/>
                <a:cs typeface="HY견명조" pitchFamily="18" charset="-127"/>
              </a:rPr>
              <a:t>Gene A</a:t>
            </a:r>
          </a:p>
        </p:txBody>
      </p:sp>
      <p:sp>
        <p:nvSpPr>
          <p:cNvPr id="22" name="Line 44"/>
          <p:cNvSpPr>
            <a:spLocks noChangeShapeType="1"/>
          </p:cNvSpPr>
          <p:nvPr/>
        </p:nvSpPr>
        <p:spPr bwMode="auto">
          <a:xfrm>
            <a:off x="4746873" y="611535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5826373" y="467072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4" name="Line 46"/>
          <p:cNvSpPr>
            <a:spLocks noChangeShapeType="1"/>
          </p:cNvSpPr>
          <p:nvPr/>
        </p:nvSpPr>
        <p:spPr bwMode="auto">
          <a:xfrm>
            <a:off x="6762998" y="467072"/>
            <a:ext cx="0" cy="288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Box 47"/>
          <p:cNvSpPr txBox="1">
            <a:spLocks noChangeArrowheads="1"/>
          </p:cNvSpPr>
          <p:nvPr/>
        </p:nvSpPr>
        <p:spPr bwMode="auto">
          <a:xfrm>
            <a:off x="5754936" y="132110"/>
            <a:ext cx="9765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600" b="1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HY견명조" pitchFamily="18" charset="-127"/>
                <a:ea typeface="HY견명조" pitchFamily="18" charset="-127"/>
                <a:cs typeface="HY견명조" pitchFamily="18" charset="-127"/>
              </a:rPr>
              <a:t>Gene A</a:t>
            </a:r>
          </a:p>
        </p:txBody>
      </p:sp>
      <p:sp>
        <p:nvSpPr>
          <p:cNvPr id="26" name="Line 48"/>
          <p:cNvSpPr>
            <a:spLocks noChangeShapeType="1"/>
          </p:cNvSpPr>
          <p:nvPr/>
        </p:nvSpPr>
        <p:spPr bwMode="auto">
          <a:xfrm>
            <a:off x="1980952" y="62106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7" name="Line 49"/>
          <p:cNvSpPr>
            <a:spLocks noChangeShapeType="1"/>
          </p:cNvSpPr>
          <p:nvPr/>
        </p:nvSpPr>
        <p:spPr bwMode="auto">
          <a:xfrm flipH="1">
            <a:off x="1620590" y="1268760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8" name="Line 50"/>
          <p:cNvSpPr>
            <a:spLocks noChangeShapeType="1"/>
          </p:cNvSpPr>
          <p:nvPr/>
        </p:nvSpPr>
        <p:spPr bwMode="auto">
          <a:xfrm flipH="1">
            <a:off x="6948736" y="621060"/>
            <a:ext cx="1587" cy="38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29" name="Line 51"/>
          <p:cNvSpPr>
            <a:spLocks noChangeShapeType="1"/>
          </p:cNvSpPr>
          <p:nvPr/>
        </p:nvSpPr>
        <p:spPr bwMode="auto">
          <a:xfrm flipH="1">
            <a:off x="5291386" y="981422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0" name="Group 256"/>
          <p:cNvGraphicFramePr>
            <a:graphicFrameLocks noGrp="1"/>
          </p:cNvGraphicFramePr>
          <p:nvPr/>
        </p:nvGraphicFramePr>
        <p:xfrm>
          <a:off x="5148263" y="2060848"/>
          <a:ext cx="3600450" cy="2410016"/>
        </p:xfrm>
        <a:graphic>
          <a:graphicData uri="http://schemas.openxmlformats.org/drawingml/2006/table">
            <a:tbl>
              <a:tblPr/>
              <a:tblGrid>
                <a:gridCol w="814387"/>
                <a:gridCol w="914400"/>
                <a:gridCol w="935038"/>
                <a:gridCol w="936625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Sample3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.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Gene 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1" name="AutoShape 259"/>
          <p:cNvSpPr>
            <a:spLocks noChangeArrowheads="1"/>
          </p:cNvSpPr>
          <p:nvPr/>
        </p:nvSpPr>
        <p:spPr bwMode="auto">
          <a:xfrm>
            <a:off x="755650" y="836712"/>
            <a:ext cx="792163" cy="2160587"/>
          </a:xfrm>
          <a:prstGeom prst="curvedRightArrow">
            <a:avLst>
              <a:gd name="adj1" fmla="val 18903"/>
              <a:gd name="adj2" fmla="val 73452"/>
              <a:gd name="adj3" fmla="val 298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2" name="AutoShape 260"/>
          <p:cNvSpPr>
            <a:spLocks noChangeArrowheads="1"/>
          </p:cNvSpPr>
          <p:nvPr/>
        </p:nvSpPr>
        <p:spPr bwMode="auto">
          <a:xfrm flipH="1">
            <a:off x="7307783" y="764704"/>
            <a:ext cx="936625" cy="2160588"/>
          </a:xfrm>
          <a:prstGeom prst="curvedRightArrow">
            <a:avLst>
              <a:gd name="adj1" fmla="val 15987"/>
              <a:gd name="adj2" fmla="val 62123"/>
              <a:gd name="adj3" fmla="val 298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Rectangle 261"/>
          <p:cNvSpPr>
            <a:spLocks noChangeArrowheads="1"/>
          </p:cNvSpPr>
          <p:nvPr/>
        </p:nvSpPr>
        <p:spPr bwMode="auto">
          <a:xfrm>
            <a:off x="265113" y="2565673"/>
            <a:ext cx="8497887" cy="288925"/>
          </a:xfrm>
          <a:prstGeom prst="rect">
            <a:avLst/>
          </a:prstGeom>
          <a:solidFill>
            <a:srgbClr val="FF0000">
              <a:alpha val="17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ko-KR"/>
          </a:p>
        </p:txBody>
      </p:sp>
      <p:pic>
        <p:nvPicPr>
          <p:cNvPr id="34" name="Picture 26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150" y="4942161"/>
            <a:ext cx="1944688" cy="1298575"/>
          </a:xfrm>
          <a:prstGeom prst="rect">
            <a:avLst/>
          </a:prstGeom>
          <a:noFill/>
        </p:spPr>
      </p:pic>
      <p:cxnSp>
        <p:nvCxnSpPr>
          <p:cNvPr id="35" name="AutoShape 266"/>
          <p:cNvCxnSpPr>
            <a:cxnSpLocks noChangeShapeType="1"/>
            <a:stCxn id="33" idx="1"/>
          </p:cNvCxnSpPr>
          <p:nvPr/>
        </p:nvCxnSpPr>
        <p:spPr bwMode="auto">
          <a:xfrm rot="10800000" flipH="1" flipV="1">
            <a:off x="265113" y="2710136"/>
            <a:ext cx="1570037" cy="2881312"/>
          </a:xfrm>
          <a:prstGeom prst="bentConnector3">
            <a:avLst>
              <a:gd name="adj1" fmla="val -14560"/>
            </a:avLst>
          </a:prstGeom>
          <a:noFill/>
          <a:ln w="254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6" name="Text Box 267"/>
          <p:cNvSpPr txBox="1">
            <a:spLocks noChangeArrowheads="1"/>
          </p:cNvSpPr>
          <p:nvPr/>
        </p:nvSpPr>
        <p:spPr bwMode="auto">
          <a:xfrm>
            <a:off x="250825" y="5158061"/>
            <a:ext cx="1885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ko-KR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Statistical test</a:t>
            </a:r>
          </a:p>
        </p:txBody>
      </p:sp>
      <p:pic>
        <p:nvPicPr>
          <p:cNvPr id="37" name="Picture 26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25" y="4942161"/>
            <a:ext cx="10763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2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488" y="4726261"/>
            <a:ext cx="13525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7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4300" y="4997723"/>
            <a:ext cx="14097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0" name="AutoShape 272"/>
          <p:cNvCxnSpPr>
            <a:cxnSpLocks noChangeShapeType="1"/>
          </p:cNvCxnSpPr>
          <p:nvPr/>
        </p:nvCxnSpPr>
        <p:spPr bwMode="auto">
          <a:xfrm>
            <a:off x="3779838" y="5591448"/>
            <a:ext cx="2592387" cy="1270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41" name="Text Box 273"/>
          <p:cNvSpPr txBox="1">
            <a:spLocks noChangeArrowheads="1"/>
          </p:cNvSpPr>
          <p:nvPr/>
        </p:nvSpPr>
        <p:spPr bwMode="auto">
          <a:xfrm>
            <a:off x="4355976" y="5067761"/>
            <a:ext cx="179705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Higher level 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Analysis</a:t>
            </a:r>
          </a:p>
          <a:p>
            <a:pPr algn="l"/>
            <a:endParaRPr lang="en-US" altLang="ko-KR" sz="1400" dirty="0">
              <a:solidFill>
                <a:srgbClr val="FF0000"/>
              </a:solidFill>
              <a:latin typeface="휴먼엑스포" pitchFamily="18" charset="-127"/>
              <a:ea typeface="휴먼엑스포" pitchFamily="18" charset="-127"/>
            </a:endParaRPr>
          </a:p>
          <a:p>
            <a:pPr algn="l">
              <a:buFontTx/>
              <a:buChar char="-"/>
            </a:pPr>
            <a:r>
              <a:rPr lang="en-US" altLang="ko-KR" sz="1400" dirty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 Data mining</a:t>
            </a:r>
          </a:p>
          <a:p>
            <a:pPr algn="l">
              <a:buFontTx/>
              <a:buChar char="-"/>
            </a:pPr>
            <a:r>
              <a:rPr lang="en-US" altLang="ko-KR" sz="1400" dirty="0">
                <a:solidFill>
                  <a:srgbClr val="FF0000"/>
                </a:solidFill>
                <a:latin typeface="휴먼엑스포" pitchFamily="18" charset="-127"/>
                <a:ea typeface="휴먼엑스포" pitchFamily="18" charset="-127"/>
              </a:rPr>
              <a:t> Interpretation</a:t>
            </a:r>
          </a:p>
        </p:txBody>
      </p:sp>
      <p:grpSp>
        <p:nvGrpSpPr>
          <p:cNvPr id="42" name="그룹 48"/>
          <p:cNvGrpSpPr/>
          <p:nvPr/>
        </p:nvGrpSpPr>
        <p:grpSpPr>
          <a:xfrm>
            <a:off x="468189" y="260648"/>
            <a:ext cx="576064" cy="576064"/>
            <a:chOff x="35496" y="1975192"/>
            <a:chExt cx="1017718" cy="850384"/>
          </a:xfrm>
        </p:grpSpPr>
        <p:sp>
          <p:nvSpPr>
            <p:cNvPr id="43" name="이등변 삼각형 42"/>
            <p:cNvSpPr/>
            <p:nvPr/>
          </p:nvSpPr>
          <p:spPr bwMode="auto">
            <a:xfrm>
              <a:off x="35496" y="2091913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 bwMode="auto">
            <a:xfrm>
              <a:off x="268936" y="1975192"/>
              <a:ext cx="517704" cy="517704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grpSp>
        <p:nvGrpSpPr>
          <p:cNvPr id="45" name="그룹 51"/>
          <p:cNvGrpSpPr/>
          <p:nvPr/>
        </p:nvGrpSpPr>
        <p:grpSpPr>
          <a:xfrm>
            <a:off x="8172400" y="260648"/>
            <a:ext cx="576064" cy="576064"/>
            <a:chOff x="35496" y="1975192"/>
            <a:chExt cx="1017718" cy="850384"/>
          </a:xfrm>
        </p:grpSpPr>
        <p:sp>
          <p:nvSpPr>
            <p:cNvPr id="46" name="이등변 삼각형 45"/>
            <p:cNvSpPr/>
            <p:nvPr/>
          </p:nvSpPr>
          <p:spPr bwMode="auto">
            <a:xfrm>
              <a:off x="35496" y="2091913"/>
              <a:ext cx="1017718" cy="733663"/>
            </a:xfrm>
            <a:prstGeom prst="triangl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268936" y="1975192"/>
              <a:ext cx="517704" cy="517704"/>
            </a:xfrm>
            <a:prstGeom prst="ellipse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휴먼엑스포" pitchFamily="18" charset="-127"/>
                <a:ea typeface="휴먼엑스포" pitchFamily="18" charset="-127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19672" y="154750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FPKM</a:t>
            </a:r>
            <a:endParaRPr lang="ko-KR" altLang="en-US" sz="20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휴먼엑스포" pitchFamily="18" charset="-127"/>
              <a:ea typeface="휴먼엑스포" pitchFamily="18" charset="-127"/>
              <a:cs typeface="HY견명조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9909" y="1542724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휴먼엑스포" pitchFamily="18" charset="-127"/>
                <a:ea typeface="휴먼엑스포" pitchFamily="18" charset="-127"/>
                <a:cs typeface="HY견명조" pitchFamily="18" charset="-127"/>
              </a:rPr>
              <a:t>FPKM</a:t>
            </a:r>
            <a:endParaRPr lang="ko-KR" altLang="en-US" sz="2000" b="1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atin typeface="휴먼엑스포" pitchFamily="18" charset="-127"/>
              <a:ea typeface="휴먼엑스포" pitchFamily="18" charset="-127"/>
              <a:cs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250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49433" y="111525"/>
            <a:ext cx="7510151" cy="360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>
                <a:latin typeface="+mn-ea"/>
              </a:rPr>
              <a:t>Analysis workflow of Expression data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0680" y="962036"/>
          <a:ext cx="8918917" cy="508661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22693"/>
                <a:gridCol w="3502856"/>
                <a:gridCol w="3193368"/>
              </a:tblGrid>
              <a:tr h="255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엑스포" pitchFamily="18" charset="-127"/>
                          <a:ea typeface="휴먼엑스포" pitchFamily="18" charset="-127"/>
                        </a:rPr>
                        <a:t>Step</a:t>
                      </a:r>
                      <a:endParaRPr lang="ko-KR" altLang="en-US" sz="16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Content</a:t>
                      </a:r>
                      <a:endParaRPr lang="ko-KR" altLang="en-US" sz="16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휴먼엑스포" pitchFamily="18" charset="-127"/>
                          <a:ea typeface="휴먼엑스포" pitchFamily="18" charset="-127"/>
                        </a:rPr>
                        <a:t>Tool</a:t>
                      </a:r>
                      <a:endParaRPr lang="ko-KR" altLang="en-US" sz="16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</a:tr>
              <a:tr h="7905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1 . Extraction</a:t>
                      </a:r>
                      <a:r>
                        <a:rPr lang="en-US" altLang="ko-KR" sz="14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of Raw data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Expression profile (Read count, FPKM,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RPKM</a:t>
                      </a: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) from RNA-</a:t>
                      </a:r>
                      <a:r>
                        <a:rPr lang="en-US" altLang="ko-KR" sz="120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Seq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Expression profile(Signal Intensity) from chip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TopHat (bowtie) - cufflinks pipeline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Illumina GenomeStudio Expression Module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Affymetrix Expression Console</a:t>
                      </a:r>
                    </a:p>
                    <a:p>
                      <a:pPr algn="l" latinLnBrk="1">
                        <a:buFont typeface="Arial" pitchFamily="34" charset="0"/>
                        <a:buNone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- RMA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</a:tr>
              <a:tr h="3778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2. Quality Control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i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nonzero</a:t>
                      </a:r>
                      <a:r>
                        <a:rPr lang="en-US" altLang="ko-KR" sz="1200" i="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FPKM, RPKM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i="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Detection </a:t>
                      </a:r>
                      <a:r>
                        <a:rPr lang="en-US" altLang="ko-KR" sz="1200" i="0" baseline="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pval</a:t>
                      </a:r>
                      <a:r>
                        <a:rPr lang="en-US" altLang="ko-KR" sz="1200" i="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, FLAG(P,M,A) fail count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i="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various QC plots</a:t>
                      </a:r>
                      <a:endParaRPr lang="ko-KR" altLang="en-US" sz="1200" i="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3778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3. Data</a:t>
                      </a:r>
                      <a:r>
                        <a:rPr lang="en-US" altLang="ko-KR" sz="14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preprocessing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log transformation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normalization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 (TMM,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quantile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, upper </a:t>
                      </a:r>
                      <a:r>
                        <a:rPr lang="en-US" altLang="ko-KR" sz="1200" baseline="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quantile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etc.)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</a:tr>
              <a:tr h="59084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4.</a:t>
                      </a:r>
                      <a:r>
                        <a:rPr lang="en-US" altLang="ko-KR" sz="14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Statistical comparisons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Statistical test for comparisons 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 (t-test, paired t-test, ANOVA, linear regression, Wilcoxon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rank sum test etc.)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575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5. Data</a:t>
                      </a:r>
                      <a:r>
                        <a:rPr lang="en-US" altLang="ko-KR" sz="14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visualization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For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significant genes, volume plot, volcano plot,  clustering analysis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R (Hierarchical clustering, k-means etc.)</a:t>
                      </a:r>
                    </a:p>
                  </a:txBody>
                  <a:tcPr/>
                </a:tc>
              </a:tr>
              <a:tr h="62639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6. Functional</a:t>
                      </a:r>
                      <a:r>
                        <a:rPr lang="en-US" altLang="ko-KR" sz="14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annotation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Gene Ontology,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KEGG pathway annotation,  Functional clustering using DAVID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DAVID</a:t>
                      </a:r>
                    </a:p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KEGG, GO 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79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휴먼엑스포" pitchFamily="18" charset="-127"/>
                          <a:ea typeface="휴먼엑스포" pitchFamily="18" charset="-127"/>
                        </a:rPr>
                        <a:t>7. Gene set enrichment Analysis (optional)</a:t>
                      </a:r>
                      <a:endParaRPr lang="ko-KR" altLang="en-US" sz="14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For Gene sets b</a:t>
                      </a: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ased</a:t>
                      </a:r>
                      <a:r>
                        <a:rPr lang="en-US" altLang="ko-KR" sz="12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on MsigDB of Broad Institute, enrichment analysis</a:t>
                      </a:r>
                    </a:p>
                    <a:p>
                      <a:pPr algn="l" latinLnBrk="1"/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Font typeface="Arial" pitchFamily="34" charset="0"/>
                        <a:buChar char="•"/>
                      </a:pPr>
                      <a:r>
                        <a:rPr lang="en-US" altLang="ko-KR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GSEA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50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/>
          </p:cNvSpPr>
          <p:nvPr/>
        </p:nvSpPr>
        <p:spPr>
          <a:xfrm>
            <a:off x="149433" y="111524"/>
            <a:ext cx="8994567" cy="50745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mtClean="0">
                <a:latin typeface="+mn-ea"/>
              </a:rPr>
              <a:t>Statistical Methods according to data type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8812" y="801857"/>
          <a:ext cx="8736037" cy="575749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698674"/>
                <a:gridCol w="1941341"/>
                <a:gridCol w="1617785"/>
                <a:gridCol w="1779563"/>
                <a:gridCol w="1698674"/>
              </a:tblGrid>
              <a:tr h="687342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정규분포를 따르는 모집단에서 얻은 측정치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비정규분포 집단에서 얻은 측정치 또는 순위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ko-KR" altLang="en-US" sz="1400" dirty="0" smtClean="0"/>
                        <a:t> 점수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이분변수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생존시간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458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한 개 군의 기술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Mean,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SD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Median,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IQR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Proportion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Kaplan-Meier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survival curve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458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한 개 군을 이론상의 값과 비교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One-sample t-test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Wilcoxon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Chi-square test or binomial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38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두 개의 짝 지워 지지 않은 군을 비교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Unpaired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t-test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Mann-Whitney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Fisher’s Exact test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(chi-square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for large samples)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Log-rank test or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Mantel-</a:t>
                      </a:r>
                      <a:r>
                        <a:rPr lang="en-US" altLang="ko-KR" sz="1100" baseline="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Haenszel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38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두 개의 짝지어진 군을 비교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Paired t-test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Wilcoxon signed rank sum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휴먼엑스포" pitchFamily="18" charset="-127"/>
                          <a:ea typeface="휴먼엑스포" pitchFamily="18" charset="-127"/>
                        </a:rPr>
                        <a:t>McNemar’s</a:t>
                      </a:r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Conditional proportional hazard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458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세 개 이상의 짝 지워 지지 않은 군의 비교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One-way ANOVA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Kruskal-Wallis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Chi-square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Cox proportional hazard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38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세 개 이상의 짝지어진 군의 비교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Repeated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–measured ANOVA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Friedman test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Cochrane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Q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Conditional proportional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hazards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4582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두 변수의 연관성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Pearson correlation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Spearman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correlation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Contingency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coefficients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38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하나의 측정치로부터 다른 값의 예측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Simple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linear regression or Nonlinear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Nonparametric regression</a:t>
                      </a:r>
                      <a:endParaRPr lang="ko-KR" altLang="en-US" sz="1100" dirty="0" smtClean="0">
                        <a:latin typeface="휴먼엑스포" pitchFamily="18" charset="-127"/>
                        <a:ea typeface="휴먼엑스포" pitchFamily="18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Simple logistic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Cox</a:t>
                      </a:r>
                      <a:r>
                        <a:rPr lang="en-US" altLang="ko-KR" sz="1100" baseline="0" dirty="0" smtClean="0">
                          <a:latin typeface="휴먼엑스포" pitchFamily="18" charset="-127"/>
                          <a:ea typeface="휴먼엑스포" pitchFamily="18" charset="-127"/>
                        </a:rPr>
                        <a:t> proportional hazard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  <a:tr h="63824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휴먼엑스포" pitchFamily="18" charset="-127"/>
                          <a:ea typeface="휴먼엑스포" pitchFamily="18" charset="-127"/>
                        </a:rPr>
                        <a:t>여러 측정치 또는 이분변수로부터 다른 값의 예측</a:t>
                      </a:r>
                      <a:endParaRPr lang="ko-KR" altLang="en-US" sz="12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Multiple linear regression or Multiple nonlinear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Multiple logistic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휴먼엑스포" pitchFamily="18" charset="-127"/>
                          <a:ea typeface="휴먼엑스포" pitchFamily="18" charset="-127"/>
                        </a:rPr>
                        <a:t>Cox proportional hazard regression</a:t>
                      </a:r>
                      <a:endParaRPr lang="ko-KR" altLang="en-US" sz="1100" dirty="0">
                        <a:latin typeface="휴먼엑스포" pitchFamily="18" charset="-127"/>
                        <a:ea typeface="휴먼엑스포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883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ytimg.com/vi/zVPMuEl1UZg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4" y="695739"/>
            <a:ext cx="8799442" cy="580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45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601" y="376251"/>
            <a:ext cx="74543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## check sequence quality using FastQC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mkdir FastQC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fastqc -t 4 -f fastq A_1.fastq -outdir=FastQC --nogroup</a:t>
            </a:r>
          </a:p>
          <a:p>
            <a:r>
              <a:rPr lang="ko-KR" altLang="en-US" sz="1400" dirty="0" smtClean="0"/>
              <a:t>fastqc -t 4 -f fastq A_2.fastq -outdir=FastQC --nogroup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fastqc -t 4 -f fastq B_1.fastq -outdir=FastQC --nogroup</a:t>
            </a:r>
          </a:p>
          <a:p>
            <a:r>
              <a:rPr lang="ko-KR" altLang="en-US" sz="1400" dirty="0" smtClean="0"/>
              <a:t>fastqc -t 4 -f fastq B_2.fastq -outdir=FastQC --nogroup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fastqc -t 4 -f fastq C_1.fastq -outdir=FastQC --nogroup</a:t>
            </a:r>
          </a:p>
          <a:p>
            <a:r>
              <a:rPr lang="ko-KR" altLang="en-US" sz="1400" dirty="0" smtClean="0"/>
              <a:t>fastqc -t 4 -f fastq C_2.fastq -outdir=FastQC --nogroup</a:t>
            </a:r>
          </a:p>
          <a:p>
            <a:endParaRPr lang="ko-KR" altLang="en-US" sz="1400" dirty="0" smtClean="0"/>
          </a:p>
          <a:p>
            <a:r>
              <a:rPr lang="ko-KR" altLang="en-US" sz="1400" dirty="0" smtClean="0"/>
              <a:t>fastqc -t 4 -f fastq D_1.fastq -outdir=FastQC --nogroup</a:t>
            </a:r>
          </a:p>
          <a:p>
            <a:r>
              <a:rPr lang="ko-KR" altLang="en-US" sz="1400" dirty="0" smtClean="0"/>
              <a:t>fastqc -t 4 -f fastq D_2.fastq -outdir=FastQC --nogroup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719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8797" y="196571"/>
            <a:ext cx="347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Biological Background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30" y="859978"/>
            <a:ext cx="8540942" cy="5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40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784" y="281184"/>
            <a:ext cx="828923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/>
              <a:t>## trimming adapter a low quality using Trimmomatic   </a:t>
            </a:r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mkdir Trim Unpair</a:t>
            </a:r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java -jar /usr/tools/Trimmomatic-0.33/trimmomatic-0.33.jar PE -phred33 A_1.fastq A_2.fastq ./Trim/A_1_trim.fastq ./Unpair/A_1_unpair.fastq ./Trim/A_2_trim.fastq ./Unpair/A_2_unpair.fastq ILLUMINACLIP:/usr/tools/Trimmomatic-0.33/adapters/TruSeq3-PE.fa:2:30:10 LEADING:3 TRAILING:3 SLIDINGWINDOW:4:15 MINLEN:36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java -jar /usr/tools/Trimmomatic-0.33/trimmomatic-0.33.jar PE -phred33 B_1.fastq B_2.fastq ./Trim/B_1_trim.fastq ./Unpair/B_1_unpair.fastq ./Trim/B_2_trim.fastq ./Unpair/B_2_unpair.fastq ILLUMINACLIP:/usr/tools/Trimmomatic-0.33/adapters/TruSeq3-PE.fa:2:30:10 LEADING:3 TRAILING:3 SLIDINGWINDOW:4:15 MINLEN:36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java -jar /usr/tools/Trimmomatic-0.33/trimmomatic-0.33.jar PE -phred33 C_1.fastq C_2.fastq ./Trim/C_1_trim.fastq ./Unpair/C_1_unpair.fastq ./Trim/C_2_trim.fastq ./Unpair/C_2_unpair.fastq ILLUMINACLIP:/usr/tools/Trimmomatic-0.33/adapters/TruSeq3-PE.fa:2:30:10 LEADING:3 TRAILING:3 SLIDINGWINDOW:4:15 MINLEN:36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java -jar /usr/tools/Trimmomatic-0.33/trimmomatic-0.33.jar PE -phred33 D_1.fastq D_2.fastq ./Trim/D_1_trim.fastq ./Unpair/D_1_unpair.fastq ./Trim/D_2_trim.fastq ./Unpair/D_2_unpair.fastq ILLUMINACLIP:/usr/tools/Trimmomatic-0.33/adapters/TruSeq3-PE.fa:2:30:10 LEADING:3 TRAILING:3 SLIDINGWINDOW:4:15 MINLEN:36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612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8722" y="257629"/>
            <a:ext cx="875637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/>
              <a:t>## bowtie1-index파일 만들기 </a:t>
            </a:r>
            <a:endParaRPr lang="en-US" altLang="ko-KR" sz="1400" b="1" dirty="0" smtClean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 smtClean="0"/>
              <a:t>bowtie1-build &lt;reference_in&gt; &lt;bt2_basename&gt;</a:t>
            </a:r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bowtie1-build chr19.fa  chr19</a:t>
            </a:r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b="1" dirty="0" smtClean="0"/>
              <a:t>### mapping using tophat (~3h)</a:t>
            </a:r>
            <a:endParaRPr lang="en-US" altLang="ko-KR" sz="1400" b="1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tophat2 -G ../../annotation/chr19_hg19.gtf -p 4 --library-type=fr-firststrand -o TopHat_result_A  -r 100 ../../reference/chr19 A_1_trim.fastq A_2_trim.fastq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tophat2 -G ../../annotation/chr19_hg19.gtf -p 4 --library-type=fr-firststrand -o TopHat_result_B  -r 100 ../../reference/chr19 B_1_trim.fastq B_2_trim.fastq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tophat2 -G ../../annotation/chr19_hg19.gtf -p 4 --library-type=fr-firststrand -o TopHat_result_C  -r 100 ../../reference/chr19 C_1_trim.fastq C_2_trim.fastq</a:t>
            </a:r>
            <a:endParaRPr lang="en-US" altLang="ko-KR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tophat2 -G ../../annotation/chr19_hg19.gtf -p 4 --library-type=fr-firststrand -o TopHat_result_D  -r 100 ../../reference/chr19 D_1_trim.fastq D_2_trim.fastq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926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75095"/>
            <a:ext cx="905454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400" b="1" dirty="0" smtClean="0"/>
              <a:t>## transcript assembly using cufflinks (~10m)</a:t>
            </a:r>
          </a:p>
          <a:p>
            <a:pPr algn="just"/>
            <a:r>
              <a:rPr lang="ko-KR" altLang="en-US" sz="1400" dirty="0" smtClean="0"/>
              <a:t>cufflinks -o Cufflinks_result_A -G ../../annotation/chr19_hg19.gtf -b ../../reference/chr19.fa -u --library-type fr-firststrand ./TopHat_result_A/accepted_hits.bam</a:t>
            </a:r>
          </a:p>
          <a:p>
            <a:pPr algn="just"/>
            <a:r>
              <a:rPr lang="ko-KR" altLang="en-US" sz="1400" dirty="0" smtClean="0"/>
              <a:t>cufflinks -o Cufflinks_result_B -G ../../annotation/chr19_hg19.gtf -b ../../reference/chr19.fa -u --library-type fr-firststrand ./TopHat_result_B/accepted_hits.bam</a:t>
            </a:r>
          </a:p>
          <a:p>
            <a:pPr algn="just"/>
            <a:r>
              <a:rPr lang="ko-KR" altLang="en-US" sz="1400" dirty="0" smtClean="0"/>
              <a:t>cufflinks -o Cufflinks_result_C -G ../../annotation/chr19_hg19.gtf -b ../../reference/chr19.fa -u --library-type fr-firststrand ./TopHat_result_C/accepted_hits.bam</a:t>
            </a:r>
          </a:p>
          <a:p>
            <a:pPr algn="just"/>
            <a:r>
              <a:rPr lang="ko-KR" altLang="en-US" sz="1400" dirty="0" smtClean="0"/>
              <a:t>cufflinks -o Cufflinks_result_D -G ../../annotation/chr19_hg19.gtf -b ../../reference/chr19.fa -u --library-type fr-firststrand ./TopHat_result_D/accepted_hits.bam</a:t>
            </a:r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b="1" dirty="0" smtClean="0"/>
              <a:t>## make a assemblies file</a:t>
            </a:r>
          </a:p>
          <a:p>
            <a:pPr algn="just"/>
            <a:r>
              <a:rPr lang="ko-KR" altLang="en-US" sz="1400" dirty="0" smtClean="0"/>
              <a:t>ls ./Cufflinks*/transcripts.gtf &gt; assemblies.txt</a:t>
            </a:r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b="1" dirty="0" smtClean="0"/>
              <a:t>## make a merged gtf file using cuffmerge</a:t>
            </a:r>
          </a:p>
          <a:p>
            <a:pPr algn="just"/>
            <a:r>
              <a:rPr lang="ko-KR" altLang="en-US" sz="1400" dirty="0" smtClean="0"/>
              <a:t>cuffmerge -g ../../annotation/chr19_hg19.gtf  -s ../../reference/chr19.fa -p 4 assemblies.txt</a:t>
            </a:r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b="1" dirty="0" smtClean="0"/>
              <a:t>## identifying differentially expressed genes and transcripts using  cuffdiff</a:t>
            </a:r>
          </a:p>
          <a:p>
            <a:pPr algn="just"/>
            <a:r>
              <a:rPr lang="ko-KR" altLang="en-US" sz="1400" dirty="0" smtClean="0"/>
              <a:t>cuffdiff -o cuffdiff_result -b ../../reference/chr19.fa --library-type fr-firststrand merged_asm/merged.gtf -u -L normal,tumor ./TopHat_result_A/accepted_hits.bam,./TopHat_result_C/accepted_hits.bam ./TopHat_result_B/accepted_hits.bam,./TopHat_result_D/accepted_hits.bam</a:t>
            </a:r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b="1" dirty="0" smtClean="0"/>
              <a:t>## get read counts from bam files</a:t>
            </a:r>
          </a:p>
          <a:p>
            <a:pPr algn="just"/>
            <a:r>
              <a:rPr lang="ko-KR" altLang="en-US" sz="1400" dirty="0" smtClean="0"/>
              <a:t>bedtools multicov -bams run.bam -bed genes.bed</a:t>
            </a:r>
          </a:p>
          <a:p>
            <a:pPr algn="just"/>
            <a:endParaRPr lang="ko-KR" altLang="en-US" sz="1400" dirty="0" smtClean="0"/>
          </a:p>
          <a:p>
            <a:pPr algn="just"/>
            <a:r>
              <a:rPr lang="ko-KR" altLang="en-US" sz="1400" dirty="0" smtClean="0"/>
              <a:t>bedtools multicov -bams run1.bam run2.bam run3.bam -bed genes.bed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039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155" y="174562"/>
            <a:ext cx="2986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i="0" u="none" strike="noStrike" baseline="0" dirty="0" smtClean="0">
                <a:solidFill>
                  <a:srgbClr val="000000"/>
                </a:solidFill>
                <a:latin typeface="+mn-ea"/>
              </a:rPr>
              <a:t>RNA-</a:t>
            </a:r>
            <a:r>
              <a:rPr lang="en-US" altLang="ko-KR" sz="2400" b="1" i="0" u="none" strike="noStrike" baseline="0" dirty="0" err="1" smtClean="0">
                <a:solidFill>
                  <a:srgbClr val="000000"/>
                </a:solidFill>
                <a:latin typeface="+mn-ea"/>
              </a:rPr>
              <a:t>Seq</a:t>
            </a:r>
            <a:r>
              <a:rPr lang="en-US" altLang="ko-KR" sz="2400" b="1" i="0" u="none" strike="noStrike" baseline="0" dirty="0" smtClean="0">
                <a:solidFill>
                  <a:srgbClr val="000000"/>
                </a:solidFill>
                <a:latin typeface="+mn-ea"/>
              </a:rPr>
              <a:t> workflow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3" y="793864"/>
            <a:ext cx="7548402" cy="1830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13" y="3037114"/>
            <a:ext cx="7548403" cy="32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5999" y="150070"/>
            <a:ext cx="4406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Illumina: Workflow overview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269421" y="996833"/>
            <a:ext cx="473528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Extract DNA</a:t>
            </a: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Sample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로부터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추출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2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. Fragment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</a:t>
            </a:r>
          </a:p>
          <a:p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추출한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를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600 bases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이하의 크기로 조각 냄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3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. Ligate adapters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하나의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DNA fragment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양끝에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DNA fragment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flow cell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표면에 있는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oligo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연결해주는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adapter (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부분적으로 상보적인 염기서열을 지니는 두 개의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oligo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붙여줌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Adapter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구성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-PCR primer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붙을 수 있는 염기서열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-Sequencing primer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붙을 수 있는 염기서열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-6-base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의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index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708" y="497435"/>
            <a:ext cx="3959678" cy="60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3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5999" y="150070"/>
            <a:ext cx="4406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Illumina: Workflow overview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334735" y="988109"/>
            <a:ext cx="4572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4. Surface with complementary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oligo</a:t>
            </a: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“3”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번 단계에서 사용한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adapter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상보적인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oligo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수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백만개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붙어있는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plate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준비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5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Hybridize library</a:t>
            </a: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Flow cell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표면의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oligo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adaptor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붙은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조각들이 결합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6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Amplify hybridized template</a:t>
            </a: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Flow cell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 결합한 각각의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조각들을 증폭하여 수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천개의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동일한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조각들로 이루어진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cluster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들을 만듦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7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Anneal universal sequencing primer</a:t>
            </a: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Adapter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sequence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내에 존재하는 염기서열에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universal sequencing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prime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붙임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8 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Sequence with fluorescent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nucleotides</a:t>
            </a:r>
            <a:endParaRPr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형광표지가 달린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nucleotides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이용하여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template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의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sequence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읽어냄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9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. Base call</a:t>
            </a: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: Base calling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template sequence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중에 자동적으로 이루어짐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28" y="856728"/>
            <a:ext cx="3812722" cy="57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4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9" y="832757"/>
            <a:ext cx="7275739" cy="564152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8813" y="166398"/>
            <a:ext cx="4544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Sequencing by </a:t>
            </a:r>
            <a:r>
              <a:rPr lang="en-US" altLang="ko-KR" sz="2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Systhesis</a:t>
            </a:r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(SBS)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826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8406" y="712109"/>
            <a:ext cx="822143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NGS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Genome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이나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RNA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위의 한 염기를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번 이상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sequencing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하는 것이 일반적이며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한 염기위치를 평균 몇 번을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sequencing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했는지를 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Depth of coverage”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라고 하며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줄여서“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sequencing depth"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혹은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coverage”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라고도 함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altLang="ko-K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NGS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실험 시에 </a:t>
            </a:r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sequencing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의 양</a:t>
            </a:r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즉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얻고자하는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coverage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실험 전에 유전체의 크기 및 사용목적과 연계하여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고려해야함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일반적으로 유전자 변이 확인이나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de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novo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sequencing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시에는 높은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coverage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요구됨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</a:p>
          <a:p>
            <a:pPr algn="just"/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altLang="ko-KR" sz="1400" dirty="0" smtClean="0">
                <a:solidFill>
                  <a:srgbClr val="000000"/>
                </a:solidFill>
                <a:latin typeface="Arial" panose="020B0604020202020204" pitchFamily="34" charset="0"/>
              </a:rPr>
              <a:t>RNA-</a:t>
            </a:r>
            <a:r>
              <a:rPr lang="en-US" altLang="ko-KR" sz="1400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Seq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에서는 얼마나 많은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read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얻어야 충분한가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?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(Haas et al., 2012,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Nagalakshmiet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al., 2008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algn="just"/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altLang="ko-KR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E. coli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: 5~10 million reads (non-</a:t>
            </a:r>
            <a:r>
              <a:rPr lang="en-US" altLang="ko-KR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rRNA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 reads)</a:t>
            </a:r>
          </a:p>
          <a:p>
            <a:pPr algn="just"/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-Eukaryotes: &gt;30 million reads for moderately expressed genes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46752" y="174918"/>
            <a:ext cx="2925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Depth of coverage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77" y="3740766"/>
            <a:ext cx="7311601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3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6939" y="161428"/>
            <a:ext cx="1957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Read length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346939" y="838218"/>
            <a:ext cx="84786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• NGS sequencing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DNA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조각의 한쪽 끝에서만 염기서열을 읽을 것인지 양쪽 끝 모두에서 염기서열을 읽어낼 것인지를 정해야 함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Single-end“ sequencing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한쪽 끝에서만 염기서열 분석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Paired-end" sequencing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양쪽 끝 모두에서 염기서열 분석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46939" y="2782489"/>
            <a:ext cx="84786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•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Library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준비 전에 각 실험에 맞는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read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length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결정필요</a:t>
            </a:r>
          </a:p>
          <a:p>
            <a:endParaRPr lang="en-US" altLang="ko-KR" sz="14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•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항상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long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read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혹은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paired-end sequencing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을 할 필요는 없음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- MicroRNA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는 보통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30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bases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이하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- </a:t>
            </a:r>
            <a:r>
              <a:rPr lang="en-US" altLang="ko-KR" sz="1400" dirty="0" err="1" smtClean="0">
                <a:solidFill>
                  <a:srgbClr val="000000"/>
                </a:solidFill>
                <a:latin typeface="맑은 고딕" panose="020B0503020000020004" pitchFamily="50" charset="-127"/>
              </a:rPr>
              <a:t>ChIP-Seq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으로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DNA-protein binding sites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를 찾고자 할 때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read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length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가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35 ~ 50 bases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정도면 결합위치 확인 가능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- DNA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가 심하게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degradation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된 경우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long read 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불가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• De novo sequencing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과 같은 경우에는 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long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, paired-end reads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반드시 필요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57" y="1415694"/>
            <a:ext cx="5320872" cy="12384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596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1477</Words>
  <Application>Microsoft Office PowerPoint</Application>
  <PresentationFormat>화면 슬라이드 쇼(4:3)</PresentationFormat>
  <Paragraphs>284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HY견명조</vt:lpstr>
      <vt:lpstr>굴림</vt:lpstr>
      <vt:lpstr>맑은 고딕</vt:lpstr>
      <vt:lpstr>휴먼엑스포</vt:lpstr>
      <vt:lpstr>Arial</vt:lpstr>
      <vt:lpstr>Calibri</vt:lpstr>
      <vt:lpstr>Calibri Light</vt:lpstr>
      <vt:lpstr>Wingdings</vt:lpstr>
      <vt:lpstr>Office 테마</vt:lpstr>
      <vt:lpstr>Introduction to RNAseq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창순최</dc:creator>
  <cp:lastModifiedBy>창순최</cp:lastModifiedBy>
  <cp:revision>14</cp:revision>
  <dcterms:created xsi:type="dcterms:W3CDTF">2015-10-06T04:42:38Z</dcterms:created>
  <dcterms:modified xsi:type="dcterms:W3CDTF">2015-10-06T08:06:44Z</dcterms:modified>
</cp:coreProperties>
</file>